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68" r:id="rId2"/>
    <p:sldId id="272" r:id="rId3"/>
    <p:sldId id="259" r:id="rId4"/>
    <p:sldId id="261" r:id="rId5"/>
    <p:sldId id="263" r:id="rId6"/>
    <p:sldId id="271" r:id="rId7"/>
    <p:sldId id="306" r:id="rId8"/>
    <p:sldId id="307" r:id="rId9"/>
    <p:sldId id="308" r:id="rId10"/>
    <p:sldId id="305" r:id="rId11"/>
    <p:sldId id="309" r:id="rId12"/>
    <p:sldId id="304" r:id="rId13"/>
    <p:sldId id="310" r:id="rId14"/>
    <p:sldId id="311" r:id="rId15"/>
    <p:sldId id="312" r:id="rId16"/>
    <p:sldId id="313" r:id="rId17"/>
    <p:sldId id="319" r:id="rId18"/>
    <p:sldId id="318" r:id="rId19"/>
    <p:sldId id="315" r:id="rId20"/>
    <p:sldId id="316" r:id="rId21"/>
    <p:sldId id="317" r:id="rId22"/>
    <p:sldId id="28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2866" autoAdjust="0"/>
  </p:normalViewPr>
  <p:slideViewPr>
    <p:cSldViewPr>
      <p:cViewPr>
        <p:scale>
          <a:sx n="80" d="100"/>
          <a:sy n="80" d="100"/>
        </p:scale>
        <p:origin x="-1517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2973E-86D8-40F2-BDFC-8F3901C1769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280B5-3C43-42E9-820E-2B6B8EBE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0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F8915-9E72-4FC8-BF68-C8C8A9A83FB6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5E2A-38DA-402C-95DB-83FC35BEF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6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BF10-02AD-4162-8948-31EDDCD17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FF181F-7B15-4324-868B-3C71262186ED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077200" cy="525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 </a:t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/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 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EML 4551C SENIOR DESIGN 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DR. KAMAL AMIN</a:t>
            </a: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TEAM 4: ALTERATE MATERIAL SELECTION FOR COMPRESSOR CASING IN TURBOCHARGER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/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DESIGN REVIEW PRESENTATION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1000" b="1" spc="0" dirty="0" smtClean="0">
                <a:solidFill>
                  <a:schemeClr val="tx1"/>
                </a:solidFill>
              </a:rPr>
              <a:t> </a:t>
            </a:r>
            <a:r>
              <a:rPr lang="en-US" sz="1000" spc="0" dirty="0" smtClean="0">
                <a:solidFill>
                  <a:schemeClr val="tx1"/>
                </a:solidFill>
              </a:rPr>
              <a:t/>
            </a:r>
            <a:br>
              <a:rPr lang="en-US" sz="1000" spc="0" dirty="0" smtClean="0">
                <a:solidFill>
                  <a:schemeClr val="tx1"/>
                </a:solidFill>
              </a:rPr>
            </a:br>
            <a:r>
              <a:rPr lang="en-US" sz="1000" b="1" dirty="0" smtClean="0">
                <a:solidFill>
                  <a:schemeClr val="tx1"/>
                </a:solidFill>
              </a:rPr>
              <a:t> </a:t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>Group Members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alexander Mankin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HARRISON MCLARTY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Ralph Scott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Abiodun </a:t>
            </a:r>
            <a:r>
              <a:rPr lang="en-US" sz="1400" spc="0" dirty="0">
                <a:solidFill>
                  <a:schemeClr val="tx1"/>
                </a:solidFill>
              </a:rPr>
              <a:t>OLUWALOWO</a:t>
            </a: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>
                <a:solidFill>
                  <a:schemeClr val="tx1"/>
                </a:solidFill>
              </a:rPr>
              <a:t/>
            </a:r>
            <a:br>
              <a:rPr lang="en-US" sz="1400" spc="0" dirty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> </a:t>
            </a:r>
            <a:r>
              <a:rPr lang="en-US" sz="1800" b="1" spc="0" dirty="0" smtClean="0">
                <a:solidFill>
                  <a:schemeClr val="tx1"/>
                </a:solidFill>
              </a:rPr>
              <a:t>Project sponsor AND FACULTY Adviser</a:t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Cummins -</a:t>
            </a:r>
            <a:r>
              <a:rPr lang="en-US" sz="1200" spc="0" dirty="0" smtClean="0">
                <a:solidFill>
                  <a:schemeClr val="tx1"/>
                </a:solidFill>
              </a:rPr>
              <a:t> </a:t>
            </a:r>
            <a:r>
              <a:rPr lang="en-US" sz="1300" spc="0" dirty="0" smtClean="0">
                <a:solidFill>
                  <a:schemeClr val="tx1"/>
                </a:solidFill>
              </a:rPr>
              <a:t>Roger England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>
                <a:solidFill>
                  <a:prstClr val="black"/>
                </a:solidFill>
              </a:rPr>
              <a:t>DR. PETER KALU</a:t>
            </a:r>
            <a:br>
              <a:rPr lang="en-US" sz="1300" spc="0" dirty="0">
                <a:solidFill>
                  <a:prstClr val="black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prstClr val="black"/>
                </a:solidFill>
              </a:rPr>
              <a:t>11 FEBRUARY 2014</a:t>
            </a:r>
            <a:r>
              <a:rPr lang="en-US" sz="1400" spc="0" dirty="0">
                <a:solidFill>
                  <a:prstClr val="black"/>
                </a:solidFill>
              </a:rPr>
              <a:t/>
            </a:r>
            <a:br>
              <a:rPr lang="en-US" sz="1400" spc="0" dirty="0">
                <a:solidFill>
                  <a:prstClr val="black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/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/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endParaRPr lang="en-US" sz="1400" spc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18"/>
          <a:stretch/>
        </p:blipFill>
        <p:spPr bwMode="auto">
          <a:xfrm>
            <a:off x="2057400" y="381000"/>
            <a:ext cx="5257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48"/>
            <a:ext cx="2133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1949"/>
            <a:ext cx="1905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01512"/>
            <a:ext cx="2782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Design Concepts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To further validate the safety of the casing, simulation of a burst event will be performed</a:t>
                </a:r>
              </a:p>
              <a:p>
                <a:r>
                  <a:rPr lang="en-US" dirty="0" smtClean="0"/>
                  <a:t>This will be performed in Comsol and will use the following theory</a:t>
                </a:r>
              </a:p>
              <a:p>
                <a:r>
                  <a:rPr lang="en-US" dirty="0" smtClean="0"/>
                  <a:t>Assumed speed of compressor wheel: 90,000-120,000 Rpm</a:t>
                </a:r>
              </a:p>
              <a:p>
                <a:r>
                  <a:rPr lang="en-US" dirty="0" smtClean="0"/>
                  <a:t>The rotational speed and mass of the wheel can be used to find the rotational kinetic energy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Usually the turbine wheel breaks into 3 pieces</a:t>
                </a:r>
              </a:p>
              <a:p>
                <a:r>
                  <a:rPr lang="en-US" dirty="0" smtClean="0"/>
                  <a:t>From this information the impact speed of each piece can be found and an analysis can be performed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1625" r="-1111" b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Potential Challenges and </a:t>
            </a:r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aking sure the assumptions and cost estimations made during the manufacturing cost analysis are accurate, and comparable to real world applications.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Ensuring that our analysis on our 3-D model of the compressor casing, is an accurate representation of the effects the compressor casing would undergo in the field.</a:t>
            </a:r>
          </a:p>
          <a:p>
            <a:endParaRPr lang="en-US" dirty="0"/>
          </a:p>
          <a:p>
            <a:r>
              <a:rPr lang="en-US" dirty="0" smtClean="0"/>
              <a:t> To be able to run a burst containment test on our full scale compressor casing prototype in a safe manner.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9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procurement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prototype based on PEEK could not be machined because it could not be procured in a large enough block.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proprietary powder material will instead be used to 3-D print a compressor casing prototype for demonstration purposes only.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271665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comparison will be performed between the theoretical functional PEEK based casing and the proprietary material through the use of FEA analysis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2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Casing Analysis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28788"/>
            <a:ext cx="6096000" cy="45720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Casing Analysis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28788"/>
            <a:ext cx="6096000" cy="45720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Casing Analysis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28788"/>
            <a:ext cx="6096000" cy="45720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Casing Analysis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28788"/>
            <a:ext cx="6096000" cy="45720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Casing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Only the circumferential or hoop stress was analyzed in this simulation because it was previously found to be the component with the highest magnitude of stress</a:t>
                </a:r>
              </a:p>
              <a:p>
                <a:r>
                  <a:rPr lang="en-US" dirty="0" smtClean="0"/>
                  <a:t>The maximum von Mises stress seen by the casing was found to be around 6000 kPa</a:t>
                </a:r>
              </a:p>
              <a:p>
                <a:r>
                  <a:rPr lang="en-US" dirty="0" smtClean="0"/>
                  <a:t>This is much less than the yield stress for PEEK(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89.6 − 140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𝑀𝑝𝑎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r>
                  <a:rPr lang="en-US" dirty="0" smtClean="0"/>
                  <a:t>Both the volumetric strain and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principle strain are both consistent with the value found for the von Mises stress</a:t>
                </a:r>
              </a:p>
              <a:p>
                <a:r>
                  <a:rPr lang="en-US" dirty="0" smtClean="0"/>
                  <a:t>The displacement finding however was not congruent with the other values as there was local displacement in some areas of .16 mm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1778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9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 Plans</a:t>
            </a:r>
            <a:endParaRPr lang="en-US" sz="4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Abiodun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Oluwaluwo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200" y="1600200"/>
            <a:ext cx="8358246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The future plans includes the following: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Calculating and estimating the manufacturing costs using the equations and parameters that was given in the previous slides</a:t>
            </a:r>
          </a:p>
          <a:p>
            <a:endParaRPr lang="en-GB" dirty="0" smtClean="0"/>
          </a:p>
          <a:p>
            <a:r>
              <a:rPr lang="en-GB" dirty="0" smtClean="0"/>
              <a:t>Also in other to have accurate cost evaluations some faculty members will be consulted ( </a:t>
            </a:r>
            <a:r>
              <a:rPr lang="en-GB" dirty="0" err="1" smtClean="0"/>
              <a:t>Dr.</a:t>
            </a:r>
            <a:r>
              <a:rPr lang="en-GB" dirty="0" smtClean="0"/>
              <a:t> Chad Zeng and </a:t>
            </a:r>
            <a:r>
              <a:rPr lang="en-GB" dirty="0" err="1" smtClean="0"/>
              <a:t>Dr.</a:t>
            </a:r>
            <a:r>
              <a:rPr lang="en-GB" dirty="0" smtClean="0"/>
              <a:t> </a:t>
            </a:r>
            <a:r>
              <a:rPr lang="en-GB" dirty="0" err="1" smtClean="0"/>
              <a:t>Chengying</a:t>
            </a:r>
            <a:r>
              <a:rPr lang="en-GB" dirty="0" smtClean="0"/>
              <a:t> Xu )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919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Future Work </a:t>
            </a:r>
            <a:r>
              <a:rPr lang="en-US" dirty="0" smtClean="0">
                <a:solidFill>
                  <a:srgbClr val="1F497D"/>
                </a:solidFill>
              </a:rPr>
              <a:t>Plans Continued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Comsol will be used to carry out the burst  containment test in order to check the effectiveness of the material selected for the prototype </a:t>
            </a:r>
          </a:p>
          <a:p>
            <a:endParaRPr lang="en-GB" dirty="0"/>
          </a:p>
          <a:p>
            <a:r>
              <a:rPr lang="en-GB" dirty="0" smtClean="0"/>
              <a:t>Once the proprietary material properties are obtained, analysis will performed again to determine the material’s possibility of use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Also, if time permits ,the actual event will be carried out on our prototype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4886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Abiodun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Oluwaluwo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5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11267"/>
              </p:ext>
            </p:extLst>
          </p:nvPr>
        </p:nvGraphicFramePr>
        <p:xfrm>
          <a:off x="457200" y="1060938"/>
          <a:ext cx="80010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0"/>
              </a:tblGrid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Scope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Background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Objectives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Fall Accomplishments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Design Concepts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Design</a:t>
                      </a:r>
                      <a:r>
                        <a:rPr lang="en-US" sz="2400" baseline="0" dirty="0" smtClean="0"/>
                        <a:t> Analysis</a:t>
                      </a:r>
                      <a:r>
                        <a:rPr lang="en-US" sz="2400" dirty="0" smtClean="0"/>
                        <a:t>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Potential Challenges and Risks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Status of Procurement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Future</a:t>
                      </a:r>
                      <a:r>
                        <a:rPr lang="en-US" sz="2400" baseline="0" dirty="0" smtClean="0"/>
                        <a:t> Work</a:t>
                      </a:r>
                      <a:endParaRPr lang="en-US" sz="2400" dirty="0" smtClean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Final</a:t>
                      </a:r>
                      <a:r>
                        <a:rPr lang="en-US" sz="2400" baseline="0" dirty="0" smtClean="0"/>
                        <a:t> Summary</a:t>
                      </a:r>
                      <a:endParaRPr lang="en-US" sz="2400" dirty="0" smtClean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References</a:t>
                      </a: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Questions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154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Gantt</a:t>
            </a:r>
            <a:r>
              <a:rPr lang="en-GB" dirty="0" smtClean="0"/>
              <a:t> Chart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92" y="928670"/>
            <a:ext cx="646101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4886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Abiodun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Oluwaluwo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2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are going to </a:t>
            </a:r>
            <a:r>
              <a:rPr lang="en-US" dirty="0"/>
              <a:t>c</a:t>
            </a:r>
            <a:r>
              <a:rPr lang="en-US" dirty="0" smtClean="0"/>
              <a:t>ontinue working with Comsol by performing simulated burst containment tests on both our chosen material PEEK, and the 3D printed material used to create our prototype.</a:t>
            </a:r>
          </a:p>
          <a:p>
            <a:endParaRPr lang="en-US" dirty="0"/>
          </a:p>
          <a:p>
            <a:r>
              <a:rPr lang="en-US" dirty="0" smtClean="0"/>
              <a:t>With guidance from the aforementioned faculty advisors, coupled with continued research into manufacturing costs.</a:t>
            </a:r>
          </a:p>
          <a:p>
            <a:endParaRPr lang="en-US" dirty="0"/>
          </a:p>
          <a:p>
            <a:r>
              <a:rPr lang="en-US" dirty="0" smtClean="0"/>
              <a:t> We will continue to refine our manufacturing cost analysis.</a:t>
            </a:r>
          </a:p>
          <a:p>
            <a:endParaRPr lang="en-US" dirty="0"/>
          </a:p>
          <a:p>
            <a:r>
              <a:rPr lang="en-US" dirty="0" smtClean="0"/>
              <a:t>A full scale 3D printed model of the turbo charger compressor casing is planning on being made instead of our chosen material, PEEK.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4886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Abiodun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Oluwaluwo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7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990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5500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"Turbo </a:t>
            </a:r>
            <a:r>
              <a:rPr lang="en-US" dirty="0"/>
              <a:t>Torque." </a:t>
            </a:r>
            <a:r>
              <a:rPr lang="en-US" i="1" dirty="0"/>
              <a:t>Turbo Torque</a:t>
            </a:r>
            <a:r>
              <a:rPr lang="en-US" dirty="0"/>
              <a:t>. N.p., n.d. Web. 21 Oct. 2013. &lt;http://www.mazdarotary.net/turbo.htm&gt;.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17259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"Online </a:t>
            </a:r>
            <a:r>
              <a:rPr lang="en-US" dirty="0"/>
              <a:t>Materials Information Resource - MatWeb." </a:t>
            </a:r>
            <a:r>
              <a:rPr lang="en-US" i="1" dirty="0"/>
              <a:t>Online Materials Information Resource - MatWeb</a:t>
            </a:r>
            <a:r>
              <a:rPr lang="en-US" dirty="0"/>
              <a:t>. N.p., n.d. Web. 21 Oct. 2013. &lt;http://www.matweb.com/&gt;.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54058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"Plastic </a:t>
            </a:r>
            <a:r>
              <a:rPr lang="en-US" dirty="0"/>
              <a:t>Sheet, Plastic Rod, Plastic Tubing - Buy Online." </a:t>
            </a:r>
            <a:r>
              <a:rPr lang="en-US" i="1" dirty="0"/>
              <a:t>Plastic Sheet, Plastic Rod, Plastic Tubing - Buy Online</a:t>
            </a:r>
            <a:r>
              <a:rPr lang="en-US" dirty="0"/>
              <a:t>. N.p., n.d. Web. 21 Oct. 2013. &lt;http://www.professionalplastics.com/&gt;.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463919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"VICTREX</a:t>
            </a:r>
            <a:r>
              <a:rPr lang="en-US" dirty="0"/>
              <a:t>® PEEK Polymers." </a:t>
            </a:r>
            <a:r>
              <a:rPr lang="en-US" i="1" dirty="0"/>
              <a:t>High Performance Polyaryletherketones, High Temperature Advanced PEEK Polymer, Thermoplastic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2013. &lt;http://www.victrex.com/en/products/victrex-peek-polymers/victrex-peek-polymers.php&gt;.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664248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"Burst </a:t>
            </a:r>
            <a:r>
              <a:rPr lang="en-US" dirty="0"/>
              <a:t>and </a:t>
            </a:r>
            <a:r>
              <a:rPr lang="en-US" dirty="0" smtClean="0"/>
              <a:t>Containment: </a:t>
            </a:r>
            <a:r>
              <a:rPr lang="en-US" dirty="0"/>
              <a:t>Ensuring Turbocharger Safety." </a:t>
            </a:r>
            <a:r>
              <a:rPr lang="en-US" i="1" dirty="0"/>
              <a:t>Turbobygarrett.com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2013. &lt;http://www.turbobygarrett.com/turbobygarrett/sites/default/files/Garrett_White_Paper_02_Burst__Containment.pdf</a:t>
            </a:r>
            <a:r>
              <a:rPr lang="en-US" dirty="0" smtClean="0"/>
              <a:t>&gt;.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864577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Fagade</a:t>
            </a:r>
            <a:r>
              <a:rPr lang="en-US" dirty="0"/>
              <a:t>, </a:t>
            </a:r>
            <a:r>
              <a:rPr lang="en-US" dirty="0" err="1"/>
              <a:t>Adekunle</a:t>
            </a:r>
            <a:r>
              <a:rPr lang="en-US" dirty="0"/>
              <a:t> A., and David O. </a:t>
            </a:r>
            <a:r>
              <a:rPr lang="en-US" dirty="0" err="1"/>
              <a:t>Kazmer</a:t>
            </a:r>
            <a:r>
              <a:rPr lang="en-US" dirty="0"/>
              <a:t>. "EARLY COST ESTIMATION FOR INJECTION MOLDED PARTS." </a:t>
            </a:r>
            <a:r>
              <a:rPr lang="en-US" i="1" dirty="0"/>
              <a:t>University of Massachusetts Amherst</a:t>
            </a:r>
            <a:r>
              <a:rPr lang="en-US" dirty="0"/>
              <a:t> (</a:t>
            </a:r>
            <a:r>
              <a:rPr lang="en-US" dirty="0" err="1"/>
              <a:t>n.d.</a:t>
            </a:r>
            <a:r>
              <a:rPr lang="en-US" dirty="0"/>
              <a:t>): n. </a:t>
            </a:r>
            <a:r>
              <a:rPr lang="en-US" dirty="0" err="1"/>
              <a:t>pag</a:t>
            </a:r>
            <a:r>
              <a:rPr lang="en-US" dirty="0"/>
              <a:t>. Web.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38801" y="4849368"/>
            <a:ext cx="331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Fig.1: View of turbocharger.[5]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Cummins has an interest in researching and selecting alternate materials to fabricate compressor casings in their B series turbochargers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148584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alternate material should ultimately be more cost effective than the current one in use, cast aluminum 356, and still satisfy the design and operational parameters set by Cummins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20819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Estimates of manufacturing costs for this alternate material and 3 full scale prototypes are key requirements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r="3666"/>
          <a:stretch/>
        </p:blipFill>
        <p:spPr>
          <a:xfrm>
            <a:off x="5403913" y="911438"/>
            <a:ext cx="3642809" cy="371447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819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industry more cost efficient materials are always being researched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5279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revenue gained from more cost efficient materials and manufacturing processes present financial advantages for Cummins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271665"/>
            <a:ext cx="733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numbers on compressor casings and turbochargers have the potential to grow allowing the company to meet and exceed the expectations of customers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2525910"/>
            <a:ext cx="7334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Finding new materials which </a:t>
            </a:r>
            <a:r>
              <a:rPr lang="en-US" dirty="0"/>
              <a:t>could replace cast aluminum 356 presents many beneficial opportunities for Cummins </a:t>
            </a:r>
          </a:p>
        </p:txBody>
      </p:sp>
    </p:spTree>
    <p:extLst>
      <p:ext uri="{BB962C8B-B14F-4D97-AF65-F5344CB8AC3E}">
        <p14:creationId xmlns:p14="http://schemas.microsoft.com/office/powerpoint/2010/main" val="8957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Objectives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5933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the temperatures, pressures, and stresses experienced by the compressor during operation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05334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 and compare materials which can operate under these prescribed physical conditions, and are cheaper both as a material and to manufacture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12420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manufacturing costs with this new material and compare it to cast aluminum 356, which is currently used to fabricate the casings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038600"/>
            <a:ext cx="81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known operational conditions and alternate material known, utilize Finite Element Analysis in conjunction with a CAD model of the casing for analysis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257800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 three prototypes of these casings for testing and experimentation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Fall 2013 </a:t>
            </a:r>
            <a:r>
              <a:rPr lang="en-US" dirty="0"/>
              <a:t>A</a:t>
            </a:r>
            <a:r>
              <a:rPr lang="en-US" dirty="0" smtClean="0"/>
              <a:t>ccomplishments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600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PEEK(Polyether </a:t>
            </a:r>
            <a:r>
              <a:rPr lang="en-US" dirty="0" smtClean="0"/>
              <a:t>ether </a:t>
            </a:r>
            <a:r>
              <a:rPr lang="en-US" dirty="0" err="1" smtClean="0"/>
              <a:t>ether</a:t>
            </a:r>
            <a:r>
              <a:rPr lang="en-US" smtClean="0"/>
              <a:t> </a:t>
            </a:r>
            <a:r>
              <a:rPr lang="en-US" dirty="0" smtClean="0"/>
              <a:t>ketone) was selected as the material to be used as the compressor casing after thorough research.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 analysis was conducted on a cross section of the casing’s piping to ensure that material selected would not deform significantly during operation.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581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contact at Cummins was found who will obtain prototypes based on our chosen alternate material.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72439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research was begun on carrying out FEA analysis for the burst event.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788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Injection Molding Cost </a:t>
            </a:r>
            <a:r>
              <a:rPr lang="en-US" sz="2800" u="sng" dirty="0"/>
              <a:t>E</a:t>
            </a:r>
            <a:r>
              <a:rPr lang="en-US" sz="2800" u="sng" dirty="0" smtClean="0"/>
              <a:t>stimation </a:t>
            </a:r>
            <a:r>
              <a:rPr lang="en-US" sz="2800" u="sng" dirty="0"/>
              <a:t>E</a:t>
            </a:r>
            <a:r>
              <a:rPr lang="en-US" sz="2800" u="sng" dirty="0" smtClean="0"/>
              <a:t>quations </a:t>
            </a:r>
            <a:endParaRPr lang="en-US" sz="28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following are equations that can be used to determine manufacturing cost associated with producing a injection molded part.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74" y="2895600"/>
            <a:ext cx="4210851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289577"/>
            <a:ext cx="6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74" y="4648200"/>
            <a:ext cx="470420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4920734"/>
            <a:ext cx="6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788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Injection Molding Cost </a:t>
            </a:r>
            <a:r>
              <a:rPr lang="en-US" sz="2800" u="sng" dirty="0"/>
              <a:t>E</a:t>
            </a:r>
            <a:r>
              <a:rPr lang="en-US" sz="2800" u="sng" dirty="0" smtClean="0"/>
              <a:t>stimation </a:t>
            </a:r>
            <a:r>
              <a:rPr lang="en-US" sz="2800" u="sng" dirty="0"/>
              <a:t>E</a:t>
            </a:r>
            <a:r>
              <a:rPr lang="en-US" sz="2800" u="sng" dirty="0" smtClean="0"/>
              <a:t>quations </a:t>
            </a:r>
            <a:endParaRPr lang="en-US" sz="28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79" y="2393298"/>
            <a:ext cx="2920180" cy="80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779" y="2609915"/>
            <a:ext cx="6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8169" y="174696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cost drivers of manufacturing injection molded parts are expressed in Equation 1.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9969" y="3194357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0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mat</a:t>
            </a:r>
            <a:r>
              <a:rPr lang="en-US" sz="2000" baseline="-25000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, is the material cost contribution. Generally 50-80% of the total part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baseline="-25000" dirty="0" err="1" smtClean="0">
                <a:solidFill>
                  <a:srgbClr val="C00000"/>
                </a:solidFill>
              </a:rPr>
              <a:t>proc</a:t>
            </a:r>
            <a:r>
              <a:rPr lang="en-US" dirty="0"/>
              <a:t> </a:t>
            </a:r>
            <a:r>
              <a:rPr lang="en-US" dirty="0" smtClean="0"/>
              <a:t>, is the cost of processing the part and is dependent on the hourly rate charged for the usage of the injection molding machine.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</a:rPr>
              <a:t>y</a:t>
            </a:r>
            <a:r>
              <a:rPr lang="en-US" baseline="-25000" dirty="0" err="1" smtClean="0">
                <a:solidFill>
                  <a:srgbClr val="C00000"/>
                </a:solidFill>
              </a:rPr>
              <a:t>proc</a:t>
            </a:r>
            <a:r>
              <a:rPr lang="en-US" dirty="0" smtClean="0"/>
              <a:t> , the </a:t>
            </a:r>
            <a:r>
              <a:rPr lang="en-US" dirty="0" smtClean="0"/>
              <a:t>ratio </a:t>
            </a:r>
            <a:r>
              <a:rPr lang="en-US" dirty="0" smtClean="0"/>
              <a:t>of good parts to the total number of parts produced.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baseline="-25000" dirty="0" err="1" smtClean="0">
                <a:solidFill>
                  <a:srgbClr val="C00000"/>
                </a:solidFill>
              </a:rPr>
              <a:t>tool</a:t>
            </a:r>
            <a:r>
              <a:rPr lang="en-US" dirty="0" smtClean="0"/>
              <a:t> , the tooling cost.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 , the production quantity for the life of the tool.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788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Injection Molding Cost </a:t>
            </a:r>
            <a:r>
              <a:rPr lang="en-US" sz="2800" u="sng" dirty="0"/>
              <a:t>E</a:t>
            </a:r>
            <a:r>
              <a:rPr lang="en-US" sz="2800" u="sng" dirty="0" smtClean="0"/>
              <a:t>stimation </a:t>
            </a:r>
            <a:r>
              <a:rPr lang="en-US" sz="2800" u="sng" dirty="0"/>
              <a:t>E</a:t>
            </a:r>
            <a:r>
              <a:rPr lang="en-US" sz="2800" u="sng" dirty="0" smtClean="0"/>
              <a:t>quations </a:t>
            </a:r>
            <a:endParaRPr lang="en-US" sz="28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9266" y="2333951"/>
            <a:ext cx="6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8169" y="174696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Equation 2 is an expression for the assembled product cost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9969" y="3194357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m, </a:t>
            </a:r>
            <a:r>
              <a:rPr lang="en-US" dirty="0"/>
              <a:t>parts that constitute the product include both injection molded and standard purchased parts.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</a:rPr>
              <a:t>R</a:t>
            </a:r>
            <a:r>
              <a:rPr lang="en-US" baseline="-25000" dirty="0" err="1" smtClean="0">
                <a:solidFill>
                  <a:srgbClr val="C00000"/>
                </a:solidFill>
              </a:rPr>
              <a:t>assy</a:t>
            </a:r>
            <a:r>
              <a:rPr lang="en-US" dirty="0" smtClean="0"/>
              <a:t> , </a:t>
            </a:r>
            <a:r>
              <a:rPr lang="en-US" dirty="0"/>
              <a:t>assembly shop hourly </a:t>
            </a:r>
            <a:r>
              <a:rPr lang="en-US" dirty="0" smtClean="0"/>
              <a:t>rate.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baseline="-25000" dirty="0" smtClean="0">
                <a:solidFill>
                  <a:srgbClr val="C00000"/>
                </a:solidFill>
              </a:rPr>
              <a:t>OH</a:t>
            </a:r>
            <a:r>
              <a:rPr lang="en-US" dirty="0" smtClean="0"/>
              <a:t> , </a:t>
            </a:r>
            <a:r>
              <a:rPr lang="en-US" dirty="0"/>
              <a:t>overhead cost per </a:t>
            </a:r>
            <a:r>
              <a:rPr lang="en-US" dirty="0" smtClean="0"/>
              <a:t>product. </a:t>
            </a:r>
          </a:p>
          <a:p>
            <a:endParaRPr lang="en-US" dirty="0" smtClean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04" y="2118087"/>
            <a:ext cx="4121116" cy="80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5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6155</TotalTime>
  <Words>1202</Words>
  <Application>Microsoft Office PowerPoint</Application>
  <PresentationFormat>On-screen Show (4:3)</PresentationFormat>
  <Paragraphs>141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                EML 4551C SENIOR DESIGN  DR. KAMAL AMIN  TEAM 4: ALTERATE MATERIAL SELECTION FOR COMPRESSOR CASING IN TURBOCHARGER  DESIGN REVIEW PRESENTATION     Group Members alexander Mankin HARRISON MCLARTY Ralph Scott Abiodun OLUWALOWO   Project sponsor AND FACULTY Adviser Cummins - Roger England DR. PETER KALU  11 FEBRUARY 2014    </vt:lpstr>
      <vt:lpstr>Outline</vt:lpstr>
      <vt:lpstr>Project Scope</vt:lpstr>
      <vt:lpstr>Project Background</vt:lpstr>
      <vt:lpstr>Project Objectives </vt:lpstr>
      <vt:lpstr>Fall 2013 Accomplishments </vt:lpstr>
      <vt:lpstr>Design Concepts </vt:lpstr>
      <vt:lpstr>Design Concepts </vt:lpstr>
      <vt:lpstr>Design Concepts </vt:lpstr>
      <vt:lpstr>Design Concepts</vt:lpstr>
      <vt:lpstr>Potential Challenges and Risks</vt:lpstr>
      <vt:lpstr>Status of procurement</vt:lpstr>
      <vt:lpstr>Casing Analysis</vt:lpstr>
      <vt:lpstr>Casing Analysis</vt:lpstr>
      <vt:lpstr>Casing Analysis</vt:lpstr>
      <vt:lpstr>Casing Analysis</vt:lpstr>
      <vt:lpstr>Summary of Casing Analysis</vt:lpstr>
      <vt:lpstr>Future Work Plans</vt:lpstr>
      <vt:lpstr>Future Work Plans Continued</vt:lpstr>
      <vt:lpstr>Gantt Chart</vt:lpstr>
      <vt:lpstr>Conclusions</vt:lpstr>
      <vt:lpstr>References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</dc:title>
  <dc:creator>studentpro</dc:creator>
  <cp:lastModifiedBy>Ralph</cp:lastModifiedBy>
  <cp:revision>218</cp:revision>
  <cp:lastPrinted>2014-02-11T14:50:47Z</cp:lastPrinted>
  <dcterms:created xsi:type="dcterms:W3CDTF">2013-03-30T18:05:20Z</dcterms:created>
  <dcterms:modified xsi:type="dcterms:W3CDTF">2014-02-11T16:37:27Z</dcterms:modified>
</cp:coreProperties>
</file>